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6E56D3-94A4-4E40-BB84-10C37497030A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853B40-ABF9-46EE-B52E-5D6F0E8311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848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53B40-ABF9-46EE-B52E-5D6F0E831115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451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651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060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29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86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181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443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165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644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35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21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984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6F01-352A-4FCD-A8FA-09F1983DB929}" type="datetimeFigureOut">
              <a:rPr lang="ar-IQ" smtClean="0"/>
              <a:t>10/06/1445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C99E-7678-4271-A401-9BF9A64B95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528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ar-IQ" dirty="0"/>
          </a:p>
          <a:p>
            <a:pPr algn="just" rtl="0"/>
            <a:r>
              <a:rPr lang="en-US" sz="4800" dirty="0" smtClean="0">
                <a:solidFill>
                  <a:schemeClr val="tx1"/>
                </a:solidFill>
                <a:cs typeface="+mj-cs"/>
              </a:rPr>
              <a:t>      </a:t>
            </a:r>
          </a:p>
          <a:p>
            <a:pPr algn="just" rtl="0"/>
            <a:r>
              <a:rPr lang="en-US" sz="4800" dirty="0" smtClean="0">
                <a:solidFill>
                  <a:schemeClr val="tx1"/>
                </a:solidFill>
                <a:cs typeface="+mj-cs"/>
              </a:rPr>
              <a:t>                                              </a:t>
            </a:r>
            <a:endParaRPr lang="en-US" sz="48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1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rot="10800000" flipV="1">
            <a:off x="173314" y="118082"/>
            <a:ext cx="8964488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Procedure: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1-Weigh 4 gm of NaOH and dissolve it in one liter distilled water.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2- Transfer 10 ml of standard HCl solution to a conical flask.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3- Add 1-2 drops of phenolphthalein (ph.ph) as an indicator.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4- Fill the burette with the prepared NaOH solution.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5- Add NaOH drop by drop into the conical flask until the color of the solution is faint pink.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6- The exact normality of NaOH is obtained from: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lvl="0" algn="just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HCl + NaOH             NaCl + H</a:t>
            </a:r>
            <a:r>
              <a:rPr lang="en-US" sz="3200" baseline="-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O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+mj-cs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N</a:t>
            </a:r>
            <a:r>
              <a:rPr lang="en-US" sz="3200" baseline="-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V</a:t>
            </a:r>
            <a:r>
              <a:rPr lang="en-US" sz="3200" baseline="-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1(NaOH)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 = N</a:t>
            </a:r>
            <a:r>
              <a:rPr lang="en-US" sz="3200" baseline="-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V</a:t>
            </a:r>
            <a:r>
              <a:rPr lang="en-US" sz="3200" baseline="-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2(HCl)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 flipV="1">
            <a:off x="2216150" y="9210040"/>
            <a:ext cx="343535" cy="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2559685" y="5805264"/>
            <a:ext cx="9321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9029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 rtl="0">
              <a:buNone/>
            </a:pPr>
            <a:r>
              <a:rPr lang="en-US" sz="2200" b="1" dirty="0">
                <a:cs typeface="+mj-cs"/>
              </a:rPr>
              <a:t>Titration curve: </a:t>
            </a:r>
            <a:endParaRPr lang="en-US" sz="22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200" dirty="0">
                <a:cs typeface="+mj-cs"/>
              </a:rPr>
              <a:t>This is very similar to the previous curve except, of course, that the pH starts off low and increases as you add more sodium hydroxide solution. </a:t>
            </a:r>
            <a:endParaRPr lang="en-US" sz="22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200" dirty="0">
              <a:cs typeface="+mj-cs"/>
            </a:endParaRPr>
          </a:p>
          <a:p>
            <a:pPr marL="0" indent="0" algn="just" rtl="0">
              <a:buNone/>
            </a:pPr>
            <a:endParaRPr lang="en-US" sz="22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0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000" dirty="0">
              <a:cs typeface="+mj-cs"/>
            </a:endParaRPr>
          </a:p>
          <a:p>
            <a:pPr marL="0" indent="0" algn="just" rtl="0">
              <a:buNone/>
            </a:pPr>
            <a:endParaRPr lang="en-US" sz="2600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600" dirty="0" smtClean="0">
                <a:cs typeface="+mj-cs"/>
              </a:rPr>
              <a:t>Again</a:t>
            </a:r>
            <a:r>
              <a:rPr lang="en-US" sz="2600" dirty="0">
                <a:cs typeface="+mj-cs"/>
              </a:rPr>
              <a:t>, the pH doesn't change very much until you get close to the equivalence point. Then it surges upwards very steeply. </a:t>
            </a:r>
          </a:p>
        </p:txBody>
      </p:sp>
      <p:pic>
        <p:nvPicPr>
          <p:cNvPr id="3074" name="Picture 2" descr="C:\Users\alkdeer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2899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1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162209"/>
            <a:ext cx="8928992" cy="6679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Homework:</a:t>
            </a:r>
            <a:endParaRPr lang="en-US" sz="2800" dirty="0">
              <a:ea typeface="Calibri"/>
              <a:cs typeface="+mj-cs"/>
            </a:endParaRPr>
          </a:p>
          <a:p>
            <a:pPr marL="342900" lvl="0" indent="-342900" algn="just" rtl="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  <a:tabLst>
                <a:tab pos="943610" algn="l"/>
              </a:tabLst>
            </a:pPr>
            <a:r>
              <a:rPr lang="en-US" sz="2800" dirty="0">
                <a:latin typeface="Times New Roman"/>
                <a:ea typeface="Calibri"/>
                <a:cs typeface="+mj-cs"/>
              </a:rPr>
              <a:t>Why is a indicator such as phenolphthalein used in neutralizing reactions between a strong Acid and a strong Base ? </a:t>
            </a:r>
            <a:endParaRPr lang="en-US" sz="2800" dirty="0">
              <a:ea typeface="Calibri"/>
              <a:cs typeface="+mj-cs"/>
            </a:endParaRPr>
          </a:p>
          <a:p>
            <a:pPr marL="728980" indent="-457200" algn="just" rt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943610" algn="l"/>
              </a:tabLst>
            </a:pPr>
            <a:r>
              <a:rPr lang="en-US" sz="2800" dirty="0">
                <a:latin typeface="Times New Roman"/>
                <a:ea typeface="Calibri"/>
                <a:cs typeface="+mj-cs"/>
              </a:rPr>
              <a:t> </a:t>
            </a:r>
            <a:r>
              <a:rPr lang="en-US" sz="2800" dirty="0" smtClean="0">
                <a:latin typeface="Times New Roman"/>
                <a:ea typeface="Calibri"/>
                <a:cs typeface="+mj-cs"/>
              </a:rPr>
              <a:t>Write </a:t>
            </a:r>
            <a:r>
              <a:rPr lang="en-US" sz="2800" dirty="0">
                <a:latin typeface="Times New Roman"/>
                <a:ea typeface="Calibri"/>
                <a:cs typeface="+mj-cs"/>
              </a:rPr>
              <a:t>the mechanism of action of the phenolphthalein indicator in neutralizing reactions between a strong acid and a strong base.</a:t>
            </a:r>
            <a:endParaRPr lang="en-US" sz="2800" dirty="0">
              <a:ea typeface="Calibri"/>
              <a:cs typeface="+mj-cs"/>
            </a:endParaRPr>
          </a:p>
          <a:p>
            <a:pPr marL="914400" indent="-457200" algn="just" rtl="0">
              <a:lnSpc>
                <a:spcPct val="115000"/>
              </a:lnSpc>
              <a:buFont typeface="Wingdings" pitchFamily="2" charset="2"/>
              <a:buChar char="v"/>
            </a:pPr>
            <a:r>
              <a:rPr lang="en-US" sz="2800" dirty="0">
                <a:latin typeface="Times New Roman"/>
                <a:ea typeface="Calibri"/>
                <a:cs typeface="+mj-cs"/>
              </a:rPr>
              <a:t> </a:t>
            </a:r>
            <a:r>
              <a:rPr lang="en-US" sz="2800" dirty="0" smtClean="0">
                <a:latin typeface="Times New Roman"/>
                <a:ea typeface="Calibri"/>
                <a:cs typeface="+mj-cs"/>
              </a:rPr>
              <a:t>Explain </a:t>
            </a:r>
            <a:r>
              <a:rPr lang="en-US" sz="2800" dirty="0">
                <a:latin typeface="Times New Roman"/>
                <a:ea typeface="Calibri"/>
                <a:cs typeface="+mj-cs"/>
              </a:rPr>
              <a:t>in detail the neutralization curve between the reaction of a strong acid and a strong base</a:t>
            </a:r>
            <a:r>
              <a:rPr lang="en-US" sz="2800" dirty="0" smtClean="0">
                <a:latin typeface="Times New Roman"/>
                <a:ea typeface="Calibri"/>
                <a:cs typeface="+mj-cs"/>
              </a:rPr>
              <a:t>?</a:t>
            </a:r>
            <a:endParaRPr lang="en-US" sz="2800" dirty="0">
              <a:ea typeface="Calibri"/>
              <a:cs typeface="+mj-cs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+mj-cs"/>
              </a:rPr>
              <a:t> </a:t>
            </a:r>
            <a:endParaRPr lang="en-US" sz="2800" dirty="0">
              <a:ea typeface="Calibri"/>
              <a:cs typeface="+mj-cs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 smtClean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Lecturer</a:t>
            </a:r>
            <a:endParaRPr lang="en-US" sz="2800" b="1" dirty="0">
              <a:solidFill>
                <a:schemeClr val="accent1"/>
              </a:solidFill>
              <a:ea typeface="Calibri"/>
              <a:cs typeface="+mj-cs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H. N</a:t>
            </a:r>
            <a:r>
              <a:rPr lang="en-US" sz="28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. K. AL-Salman</a:t>
            </a:r>
            <a:endParaRPr lang="en-US" sz="2800" b="1" dirty="0">
              <a:solidFill>
                <a:schemeClr val="accent1"/>
              </a:solidFill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272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174</Words>
  <Application>Microsoft Office PowerPoint</Application>
  <PresentationFormat>عرض على الشاشة (3:4)‏</PresentationFormat>
  <Paragraphs>40</Paragraphs>
  <Slides>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alkdeer</dc:creator>
  <cp:lastModifiedBy>alkdeer</cp:lastModifiedBy>
  <cp:revision>21</cp:revision>
  <dcterms:created xsi:type="dcterms:W3CDTF">2020-06-24T18:34:12Z</dcterms:created>
  <dcterms:modified xsi:type="dcterms:W3CDTF">2023-12-22T16:57:22Z</dcterms:modified>
</cp:coreProperties>
</file>